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2"/>
          <p:cNvSpPr txBox="1">
            <a:spLocks noChangeArrowheads="1"/>
          </p:cNvSpPr>
          <p:nvPr/>
        </p:nvSpPr>
        <p:spPr bwMode="auto">
          <a:xfrm flipH="1">
            <a:off x="6858000" y="76200"/>
            <a:ext cx="2004695" cy="6654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ctr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Lecturer: Assist prof.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Dr. Sally Ahmed 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" name="مربع نص 2"/>
          <p:cNvSpPr txBox="1">
            <a:spLocks noChangeArrowheads="1"/>
          </p:cNvSpPr>
          <p:nvPr/>
        </p:nvSpPr>
        <p:spPr bwMode="auto">
          <a:xfrm flipH="1">
            <a:off x="3657600" y="76200"/>
            <a:ext cx="1676400" cy="6654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ctr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Parasitology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third   </a:t>
            </a:r>
            <a:r>
              <a:rPr lang="en-US" sz="1400" b="1" dirty="0" err="1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Lec</a:t>
            </a: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مربع نص 2"/>
          <p:cNvSpPr txBox="1">
            <a:spLocks noChangeArrowheads="1"/>
          </p:cNvSpPr>
          <p:nvPr/>
        </p:nvSpPr>
        <p:spPr bwMode="auto">
          <a:xfrm flipH="1">
            <a:off x="228600" y="152400"/>
            <a:ext cx="1600200" cy="6654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Microbiology Dep.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l" rt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Second year</a:t>
            </a:r>
            <a:endParaRPr lang="en-US" sz="11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76200" y="1306121"/>
            <a:ext cx="899160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Phylum: protozoa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000" b="1" dirty="0">
                <a:latin typeface="Times New Roman"/>
                <a:ea typeface="Calibri"/>
                <a:cs typeface="Arial"/>
              </a:rPr>
              <a:t>Subphylum: </a:t>
            </a:r>
            <a:r>
              <a:rPr lang="en-US" sz="2000" b="1" dirty="0" err="1">
                <a:latin typeface="Times New Roman"/>
                <a:ea typeface="Calibri"/>
                <a:cs typeface="Arial"/>
              </a:rPr>
              <a:t>Sacromastigophora</a:t>
            </a:r>
            <a:endParaRPr lang="en-US" sz="2000" dirty="0"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latin typeface="Times New Roman"/>
                <a:ea typeface="Calibri"/>
                <a:cs typeface="Arial"/>
              </a:rPr>
              <a:t>Class:</a:t>
            </a:r>
            <a:r>
              <a:rPr lang="en-US" sz="2000" dirty="0">
                <a:latin typeface="Cambria,Bold"/>
                <a:ea typeface="Calibri"/>
                <a:cs typeface="Cambria,Bold"/>
              </a:rPr>
              <a:t> </a:t>
            </a:r>
            <a:r>
              <a:rPr lang="en-US" sz="2000" b="1" dirty="0" err="1">
                <a:latin typeface="Cambria,Bold"/>
                <a:ea typeface="Calibri"/>
                <a:cs typeface="Cambria,Bold"/>
              </a:rPr>
              <a:t>Mastigophora</a:t>
            </a:r>
            <a:endParaRPr lang="en-US" sz="20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Characterized by having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flagellae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in its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trophozoite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stage, connected to an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axonemes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and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kinetoplast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(like brain in human). The microorganism flagellum, an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axonemes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and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kinetoplast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performing the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neuromotor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apparatus. The last one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kinetoplast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is energizing &amp; the first one is motor part. The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kinetoplast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formed from the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blepharoplast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&amp;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parabasal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body, The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blepharoplast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either connected together or scattered.</a:t>
            </a:r>
            <a:endParaRPr lang="en-US" sz="2000" dirty="0"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Some of flagellate is free living, and other are parasitizing arthropods, plants, animal &amp; man.</a:t>
            </a:r>
            <a:endParaRPr lang="en-US" sz="2000" dirty="0"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 flagellates which parasites human are:</a:t>
            </a:r>
            <a:endParaRPr lang="en-US" sz="2000" dirty="0"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1)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Flagellate of digestive tract &amp; urogenital system.</a:t>
            </a:r>
            <a:endParaRPr lang="en-US" sz="2000" dirty="0">
              <a:ea typeface="Calibri"/>
              <a:cs typeface="Arial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</a:rPr>
              <a:t>2) 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</a:rPr>
              <a:t>Flagellate of blood (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</a:rPr>
              <a:t>Haemoflagellate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</a:rPr>
              <a:t>).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80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04800"/>
            <a:ext cx="7010400" cy="13665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The flagellate of digestive tract &amp; urogenital systems:-</a:t>
            </a:r>
            <a:endParaRPr lang="en-US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Genus: </a:t>
            </a: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Giardia </a:t>
            </a:r>
            <a:endParaRPr lang="en-US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Species: </a:t>
            </a:r>
            <a:r>
              <a:rPr lang="en-US" b="1" i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Giardia </a:t>
            </a:r>
            <a:r>
              <a:rPr lang="en-US" b="1" i="1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lamblia</a:t>
            </a:r>
            <a:endParaRPr lang="en-US" sz="1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Disease: Giardiasis </a:t>
            </a:r>
            <a:endParaRPr lang="en-US" sz="12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grpSp>
        <p:nvGrpSpPr>
          <p:cNvPr id="5" name="مجموعة 5"/>
          <p:cNvGrpSpPr/>
          <p:nvPr/>
        </p:nvGrpSpPr>
        <p:grpSpPr>
          <a:xfrm>
            <a:off x="457200" y="1983885"/>
            <a:ext cx="8121807" cy="3072765"/>
            <a:chOff x="0" y="0"/>
            <a:chExt cx="6753349" cy="2793231"/>
          </a:xfrm>
        </p:grpSpPr>
        <p:pic>
          <p:nvPicPr>
            <p:cNvPr id="6" name="صورة 1" descr="G:\صورة 8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756"/>
            <a:stretch/>
          </p:blipFill>
          <p:spPr bwMode="auto">
            <a:xfrm>
              <a:off x="0" y="0"/>
              <a:ext cx="2807368" cy="226995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7" name="مربع نص 2"/>
            <p:cNvSpPr txBox="1">
              <a:spLocks noChangeArrowheads="1"/>
            </p:cNvSpPr>
            <p:nvPr/>
          </p:nvSpPr>
          <p:spPr bwMode="auto">
            <a:xfrm flipH="1">
              <a:off x="304800" y="2286000"/>
              <a:ext cx="2085975" cy="4591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ysClr val="window" lastClr="FFFFFF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Arial"/>
                </a:rPr>
                <a:t>Trophozoite, ventral view</a:t>
              </a: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Arial"/>
              </a:endParaRPr>
            </a:p>
          </p:txBody>
        </p:sp>
        <p:pic>
          <p:nvPicPr>
            <p:cNvPr id="8" name="صورة 3" descr="G:\صورة 9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21"/>
            <a:stretch/>
          </p:blipFill>
          <p:spPr bwMode="auto">
            <a:xfrm>
              <a:off x="4435265" y="0"/>
              <a:ext cx="2318084" cy="221381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9" name="مربع نص 2"/>
            <p:cNvSpPr txBox="1">
              <a:spLocks noChangeArrowheads="1"/>
            </p:cNvSpPr>
            <p:nvPr/>
          </p:nvSpPr>
          <p:spPr bwMode="auto">
            <a:xfrm flipH="1">
              <a:off x="3769894" y="2334126"/>
              <a:ext cx="2085975" cy="4591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ysClr val="window" lastClr="FFFFFF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Calibri"/>
                  <a:cs typeface="Arial"/>
                </a:rPr>
                <a:t>Cyst </a:t>
              </a: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032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57200"/>
            <a:ext cx="4114800" cy="55643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Life cycle:</a:t>
            </a:r>
            <a:endParaRPr lang="en-US" sz="2800" dirty="0">
              <a:ea typeface="Calibri"/>
              <a:cs typeface="Arial"/>
            </a:endParaRPr>
          </a:p>
        </p:txBody>
      </p:sp>
      <p:pic>
        <p:nvPicPr>
          <p:cNvPr id="5" name="صورة 7" descr="G:\صورة11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5" r="4038" b="2479"/>
          <a:stretch/>
        </p:blipFill>
        <p:spPr bwMode="auto">
          <a:xfrm>
            <a:off x="1447800" y="1295400"/>
            <a:ext cx="6553199" cy="3753803"/>
          </a:xfrm>
          <a:prstGeom prst="rect">
            <a:avLst/>
          </a:prstGeom>
          <a:noFill/>
          <a:ln w="25400" cmpd="thinThick">
            <a:solidFill>
              <a:sysClr val="windowText" lastClr="000000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7773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0960"/>
            <a:ext cx="9144000" cy="36890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900" b="1" i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Genus </a:t>
            </a:r>
            <a:r>
              <a:rPr lang="en-US" sz="1900" b="1" i="1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Trichomonas</a:t>
            </a:r>
            <a:endParaRPr lang="en-US" sz="1900" dirty="0">
              <a:ea typeface="Calibri"/>
              <a:cs typeface="Arial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900" b="1" dirty="0" err="1">
                <a:latin typeface="Times New Roman"/>
                <a:ea typeface="Calibri"/>
                <a:cs typeface="Arial"/>
              </a:rPr>
              <a:t>Trichomonas</a:t>
            </a:r>
            <a:endParaRPr lang="en-US" sz="1900" dirty="0"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1900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19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Pear shaped, have a single nucleus, </a:t>
            </a:r>
            <a:r>
              <a:rPr lang="en-US" sz="19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infront</a:t>
            </a:r>
            <a:r>
              <a:rPr lang="en-US" sz="19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the nucleus situated the </a:t>
            </a:r>
            <a:r>
              <a:rPr lang="en-US" sz="19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blepharoplast</a:t>
            </a:r>
            <a:r>
              <a:rPr lang="en-US" sz="19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.</a:t>
            </a:r>
            <a:endParaRPr lang="en-US" sz="1900" dirty="0"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1900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19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Most of flagella directed forward &amp; one of them directed backward, and this backward directed flagella forming</a:t>
            </a:r>
            <a:endParaRPr lang="en-US" sz="1900" dirty="0">
              <a:ea typeface="Calibri"/>
              <a:cs typeface="Arial"/>
            </a:endParaRPr>
          </a:p>
          <a:p>
            <a:pPr>
              <a:lnSpc>
                <a:spcPct val="115000"/>
              </a:lnSpc>
            </a:pPr>
            <a:r>
              <a:rPr lang="en-US" sz="19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undulating membrane, which is a fold of membrane of organism.</a:t>
            </a:r>
            <a:endParaRPr lang="en-US" sz="1900" dirty="0">
              <a:ea typeface="Calibri"/>
              <a:cs typeface="Arial"/>
            </a:endParaRPr>
          </a:p>
          <a:p>
            <a:pPr marL="285750" indent="-285750">
              <a:lnSpc>
                <a:spcPct val="115000"/>
              </a:lnSpc>
              <a:buFont typeface="Symbol" pitchFamily="18" charset="2"/>
              <a:buChar char="·"/>
            </a:pPr>
            <a:r>
              <a:rPr lang="en-US" sz="1900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It </a:t>
            </a:r>
            <a:r>
              <a:rPr lang="en-US" sz="19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characterized by presence of </a:t>
            </a:r>
            <a:r>
              <a:rPr lang="en-US" sz="1900" b="1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axostyle</a:t>
            </a:r>
            <a:r>
              <a:rPr lang="en-US" sz="19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, which is semi rigid translucent supported structure</a:t>
            </a:r>
            <a:r>
              <a:rPr lang="en-US" sz="1900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.</a:t>
            </a:r>
          </a:p>
          <a:p>
            <a:pPr>
              <a:lnSpc>
                <a:spcPct val="115000"/>
              </a:lnSpc>
            </a:pPr>
            <a:r>
              <a:rPr lang="en-US" sz="1900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19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There are 3 species adapted to the human host, and only these species contain </a:t>
            </a:r>
            <a:r>
              <a:rPr lang="en-US" sz="19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axostyle</a:t>
            </a:r>
            <a:r>
              <a:rPr lang="en-US" sz="19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.</a:t>
            </a:r>
            <a:endParaRPr lang="en-US" sz="1900" dirty="0"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900" dirty="0">
                <a:solidFill>
                  <a:srgbClr val="000000"/>
                </a:solidFill>
                <a:latin typeface="Symbol"/>
                <a:ea typeface="Calibri"/>
                <a:cs typeface="Symbol"/>
              </a:rPr>
              <a:t>· </a:t>
            </a:r>
            <a:r>
              <a:rPr lang="en-US" sz="19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There is a </a:t>
            </a:r>
            <a:r>
              <a:rPr lang="en-US" sz="19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cytostome</a:t>
            </a:r>
            <a:r>
              <a:rPr lang="en-US" sz="19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on the lateral side</a:t>
            </a:r>
            <a:r>
              <a:rPr lang="en-US" sz="1900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.</a:t>
            </a:r>
            <a:endParaRPr lang="en-US" sz="1900" dirty="0">
              <a:ea typeface="Calibri"/>
              <a:cs typeface="Arial"/>
            </a:endParaRPr>
          </a:p>
        </p:txBody>
      </p:sp>
      <p:pic>
        <p:nvPicPr>
          <p:cNvPr id="8" name="صورة 6" descr="G:\صورة12.png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6245" y="3719567"/>
            <a:ext cx="5731510" cy="221509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0" y="6052370"/>
            <a:ext cx="9144000" cy="72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Line drawing of the three </a:t>
            </a:r>
            <a:r>
              <a:rPr lang="en-US" dirty="0" err="1">
                <a:latin typeface="Times New Roman"/>
                <a:ea typeface="Calibri"/>
                <a:cs typeface="Arial"/>
              </a:rPr>
              <a:t>Trichomonads</a:t>
            </a:r>
            <a:r>
              <a:rPr lang="en-US" dirty="0">
                <a:latin typeface="Times New Roman"/>
                <a:ea typeface="Calibri"/>
                <a:cs typeface="Arial"/>
              </a:rPr>
              <a:t> that parasitized human beings. </a:t>
            </a:r>
            <a:r>
              <a:rPr lang="en-US" b="1" dirty="0">
                <a:latin typeface="Times New Roman"/>
                <a:ea typeface="Calibri"/>
                <a:cs typeface="Arial"/>
              </a:rPr>
              <a:t>(1) </a:t>
            </a:r>
            <a:r>
              <a:rPr lang="en-US" b="1" i="1" dirty="0" err="1">
                <a:latin typeface="Times New Roman"/>
                <a:ea typeface="Calibri"/>
                <a:cs typeface="Arial"/>
              </a:rPr>
              <a:t>Trichomonas</a:t>
            </a:r>
            <a:r>
              <a:rPr lang="en-US" b="1" i="1" dirty="0">
                <a:latin typeface="Times New Roman"/>
                <a:ea typeface="Calibri"/>
                <a:cs typeface="Arial"/>
              </a:rPr>
              <a:t> </a:t>
            </a:r>
            <a:r>
              <a:rPr lang="en-US" b="1" i="1" dirty="0" err="1">
                <a:latin typeface="Times New Roman"/>
                <a:ea typeface="Calibri"/>
                <a:cs typeface="Arial"/>
              </a:rPr>
              <a:t>vaginalis</a:t>
            </a:r>
            <a:r>
              <a:rPr lang="en-US" dirty="0">
                <a:latin typeface="Times New Roman"/>
                <a:ea typeface="Calibri"/>
                <a:cs typeface="Arial"/>
              </a:rPr>
              <a:t>; </a:t>
            </a:r>
            <a:r>
              <a:rPr lang="en-US" b="1" dirty="0">
                <a:latin typeface="Times New Roman"/>
                <a:ea typeface="Calibri"/>
                <a:cs typeface="Arial"/>
              </a:rPr>
              <a:t>(2)</a:t>
            </a:r>
            <a:r>
              <a:rPr lang="en-US" dirty="0">
                <a:latin typeface="Times New Roman"/>
                <a:ea typeface="Calibri"/>
                <a:cs typeface="Arial"/>
              </a:rPr>
              <a:t> </a:t>
            </a:r>
            <a:r>
              <a:rPr lang="en-US" b="1" i="1" dirty="0" err="1">
                <a:latin typeface="Times New Roman"/>
                <a:ea typeface="Calibri"/>
                <a:cs typeface="Arial"/>
              </a:rPr>
              <a:t>Trichomonas</a:t>
            </a:r>
            <a:r>
              <a:rPr lang="en-US" b="1" i="1" dirty="0">
                <a:latin typeface="Times New Roman"/>
                <a:ea typeface="Calibri"/>
                <a:cs typeface="Arial"/>
              </a:rPr>
              <a:t> </a:t>
            </a:r>
            <a:r>
              <a:rPr lang="en-US" b="1" i="1" dirty="0" err="1">
                <a:latin typeface="Times New Roman"/>
                <a:ea typeface="Calibri"/>
                <a:cs typeface="Arial"/>
              </a:rPr>
              <a:t>tenax</a:t>
            </a:r>
            <a:r>
              <a:rPr lang="en-US" b="1" i="1" dirty="0">
                <a:latin typeface="Times New Roman"/>
                <a:ea typeface="Calibri"/>
                <a:cs typeface="Arial"/>
              </a:rPr>
              <a:t>; </a:t>
            </a:r>
            <a:r>
              <a:rPr lang="en-US" b="1" dirty="0">
                <a:latin typeface="Times New Roman"/>
                <a:ea typeface="Calibri"/>
                <a:cs typeface="Arial"/>
              </a:rPr>
              <a:t>(3) </a:t>
            </a:r>
            <a:r>
              <a:rPr lang="en-US" b="1" i="1" dirty="0" err="1">
                <a:latin typeface="Times New Roman"/>
                <a:ea typeface="Calibri"/>
                <a:cs typeface="Arial"/>
              </a:rPr>
              <a:t>Trichomonas</a:t>
            </a:r>
            <a:r>
              <a:rPr lang="en-US" b="1" i="1" dirty="0">
                <a:latin typeface="Times New Roman"/>
                <a:ea typeface="Calibri"/>
                <a:cs typeface="Arial"/>
              </a:rPr>
              <a:t> </a:t>
            </a:r>
            <a:r>
              <a:rPr lang="en-US" b="1" i="1" dirty="0" err="1">
                <a:latin typeface="Times New Roman"/>
                <a:ea typeface="Calibri"/>
                <a:cs typeface="Arial"/>
              </a:rPr>
              <a:t>hominis</a:t>
            </a:r>
            <a:r>
              <a:rPr lang="en-US" b="1" i="1" dirty="0">
                <a:latin typeface="Times New Roman"/>
                <a:ea typeface="Calibri"/>
                <a:cs typeface="Arial"/>
              </a:rPr>
              <a:t>.</a:t>
            </a:r>
            <a:endParaRPr lang="en-US" sz="1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94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289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Dr-dodo</dc:creator>
  <cp:lastModifiedBy>DR.Ahmed Saker 2o1O</cp:lastModifiedBy>
  <cp:revision>2</cp:revision>
  <dcterms:created xsi:type="dcterms:W3CDTF">2006-08-16T00:00:00Z</dcterms:created>
  <dcterms:modified xsi:type="dcterms:W3CDTF">2019-09-23T18:19:55Z</dcterms:modified>
</cp:coreProperties>
</file>